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39" r:id="rId3"/>
    <p:sldId id="275" r:id="rId4"/>
    <p:sldId id="278" r:id="rId5"/>
    <p:sldId id="257" r:id="rId6"/>
    <p:sldId id="354" r:id="rId7"/>
    <p:sldId id="381" r:id="rId8"/>
    <p:sldId id="380" r:id="rId9"/>
    <p:sldId id="279" r:id="rId10"/>
    <p:sldId id="338" r:id="rId11"/>
    <p:sldId id="355" r:id="rId12"/>
    <p:sldId id="382" r:id="rId13"/>
    <p:sldId id="383" r:id="rId14"/>
    <p:sldId id="359" r:id="rId15"/>
    <p:sldId id="360" r:id="rId16"/>
    <p:sldId id="362" r:id="rId17"/>
    <p:sldId id="365" r:id="rId18"/>
    <p:sldId id="368" r:id="rId19"/>
    <p:sldId id="369" r:id="rId20"/>
    <p:sldId id="370" r:id="rId21"/>
    <p:sldId id="372" r:id="rId22"/>
    <p:sldId id="373" r:id="rId23"/>
    <p:sldId id="374" r:id="rId24"/>
    <p:sldId id="375" r:id="rId25"/>
    <p:sldId id="376" r:id="rId26"/>
    <p:sldId id="378" r:id="rId27"/>
    <p:sldId id="379" r:id="rId28"/>
    <p:sldId id="341" r:id="rId29"/>
    <p:sldId id="384" r:id="rId30"/>
    <p:sldId id="342" r:id="rId31"/>
    <p:sldId id="385" r:id="rId32"/>
    <p:sldId id="269" r:id="rId3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nwächterová Kristína Mgr. (IPR/SSP)" initials="KKM(" lastIdx="3" clrIdx="0">
    <p:extLst>
      <p:ext uri="{19B8F6BF-5375-455C-9EA6-DF929625EA0E}">
        <p15:presenceInfo xmlns:p15="http://schemas.microsoft.com/office/powerpoint/2012/main" userId="S-1-5-21-4055400197-654460755-3914899531-3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D1D3D4"/>
    <a:srgbClr val="939598"/>
    <a:srgbClr val="8ED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115" d="100"/>
          <a:sy n="115" d="100"/>
        </p:scale>
        <p:origin x="81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A6EB7-82F0-41B7-BCBC-2D5764CD26F4}" type="datetimeFigureOut">
              <a:rPr lang="cs-CZ" smtClean="0"/>
              <a:t>30.7.2018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AE4F1-5722-4EAF-924F-12D124AC8F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922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5E7C3-F973-4514-92F7-7088F7D4DEB5}" type="datetimeFigureOut">
              <a:rPr lang="cs-CZ" smtClean="0"/>
              <a:t>30.7.2018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6E69-C427-4E4C-9973-D5A3F692C2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85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6E69-C427-4E4C-9973-D5A3F692C20E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21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30.7.2018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73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30.7.2018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36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30.7.2018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92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30.7.2018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85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30.7.2018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69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30.7.2018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37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30.7.2018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12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30.7.2018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07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30.7.2018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65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30.7.2018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30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30.7.2018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82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BC1E-DF02-4BA0-BEC0-8DBB3B239963}" type="datetimeFigureOut">
              <a:rPr lang="cs-CZ" smtClean="0"/>
              <a:t>30.7.2018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26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riegischova\Desktop\2016_01_19_mapa_titul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390199" cy="57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55976" y="-98787"/>
            <a:ext cx="7772400" cy="352839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sz="3100" dirty="0" smtClean="0">
                <a:latin typeface="UnitPro" panose="020B0504030101020102" pitchFamily="34" charset="0"/>
                <a:cs typeface="UnitPro" panose="020B0504030101020102" pitchFamily="34" charset="0"/>
              </a:rPr>
              <a:t>Pracovní skupina </a:t>
            </a:r>
            <a:r>
              <a:rPr lang="cs-CZ" sz="6000" u="sng" dirty="0" smtClean="0">
                <a:latin typeface="UnitPro" panose="020B0504030101020102" pitchFamily="34" charset="0"/>
                <a:cs typeface="UnitPro" panose="020B0504030101020102" pitchFamily="34" charset="0"/>
              </a:rPr>
              <a:t/>
            </a:r>
            <a:br>
              <a:rPr lang="cs-CZ" sz="6000" u="sng" dirty="0" smtClean="0"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sz="5300" u="sng" dirty="0" smtClean="0">
                <a:latin typeface="UnitPro" panose="020B0504030101020102" pitchFamily="34" charset="0"/>
                <a:cs typeface="UnitPro" panose="020B0504030101020102" pitchFamily="34" charset="0"/>
              </a:rPr>
              <a:t>Základní</a:t>
            </a:r>
            <a:br>
              <a:rPr lang="cs-CZ" sz="5300" u="sng" dirty="0" smtClean="0"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sz="5300" u="sng" dirty="0" smtClean="0">
                <a:latin typeface="UnitPro" panose="020B0504030101020102" pitchFamily="34" charset="0"/>
                <a:cs typeface="UnitPro" panose="020B0504030101020102" pitchFamily="34" charset="0"/>
              </a:rPr>
              <a:t>vzdělávání II.</a:t>
            </a:r>
            <a:br>
              <a:rPr lang="cs-CZ" sz="5300" u="sng" dirty="0" smtClean="0"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/>
            </a:r>
            <a:b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cs-CZ" sz="31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3184" y="2921904"/>
            <a:ext cx="7008345" cy="2144885"/>
          </a:xfrm>
        </p:spPr>
        <p:txBody>
          <a:bodyPr>
            <a:normAutofit lnSpcReduction="10000"/>
          </a:bodyPr>
          <a:lstStyle/>
          <a:p>
            <a:pPr algn="r"/>
            <a:endParaRPr lang="cs-CZ" sz="3000" dirty="0">
              <a:solidFill>
                <a:schemeClr val="tx1"/>
              </a:solidFill>
            </a:endParaRPr>
          </a:p>
          <a:p>
            <a:pPr algn="r"/>
            <a:r>
              <a:rPr lang="cs-CZ" sz="2800" dirty="0" smtClean="0">
                <a:solidFill>
                  <a:schemeClr val="tx1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Institut plánování a rozvoje </a:t>
            </a:r>
            <a:br>
              <a:rPr lang="cs-CZ" sz="2800" dirty="0" smtClean="0">
                <a:solidFill>
                  <a:schemeClr val="tx1"/>
                </a:solidFill>
                <a:latin typeface="UnitPro" panose="020B0504030101020102" pitchFamily="34" charset="0"/>
                <a:cs typeface="UnitPro" panose="020B0504030101020102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hl. m. Prahy</a:t>
            </a:r>
            <a:endParaRPr lang="cs-CZ" sz="2800" dirty="0">
              <a:solidFill>
                <a:schemeClr val="tx1"/>
              </a:solidFill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algn="r"/>
            <a:r>
              <a:rPr lang="cs-CZ" sz="3900" dirty="0" smtClean="0">
                <a:solidFill>
                  <a:schemeClr val="tx1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31. července 2018</a:t>
            </a:r>
            <a:endParaRPr lang="cs-CZ" sz="3900" dirty="0">
              <a:solidFill>
                <a:schemeClr val="tx1"/>
              </a:solidFill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96058"/>
            <a:ext cx="2154954" cy="77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1" y="5605599"/>
            <a:ext cx="5543225" cy="9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249" y="-117456"/>
            <a:ext cx="8640960" cy="1143000"/>
          </a:xfrm>
        </p:spPr>
        <p:txBody>
          <a:bodyPr>
            <a:noAutofit/>
          </a:bodyPr>
          <a:lstStyle/>
          <a:p>
            <a:r>
              <a:rPr lang="cs-CZ" sz="3650" dirty="0">
                <a:latin typeface="UnitPro" panose="020B0504030101020102" pitchFamily="34" charset="0"/>
                <a:cs typeface="UnitPro" panose="020B0504030101020102" pitchFamily="34" charset="0"/>
              </a:rPr>
              <a:t>Opatření </a:t>
            </a:r>
            <a:r>
              <a:rPr lang="cs-CZ" sz="3650" dirty="0" smtClean="0">
                <a:latin typeface="UnitPro" panose="020B0504030101020102" pitchFamily="34" charset="0"/>
                <a:cs typeface="UnitPro" panose="020B0504030101020102" pitchFamily="34" charset="0"/>
              </a:rPr>
              <a:t>3.2.1. </a:t>
            </a:r>
            <a:r>
              <a:rPr lang="cs-CZ" sz="3650" dirty="0">
                <a:latin typeface="UnitPro" panose="020B0504030101020102" pitchFamily="34" charset="0"/>
                <a:cs typeface="UnitPro" panose="020B0504030101020102" pitchFamily="34" charset="0"/>
              </a:rPr>
              <a:t>Strategie </a:t>
            </a:r>
            <a:r>
              <a:rPr lang="cs-CZ" sz="3650" dirty="0" smtClean="0">
                <a:latin typeface="UnitPro" panose="020B0504030101020102" pitchFamily="34" charset="0"/>
                <a:cs typeface="UnitPro" panose="020B0504030101020102" pitchFamily="34" charset="0"/>
              </a:rPr>
              <a:t>ITI</a:t>
            </a:r>
            <a:endParaRPr lang="cs-CZ" sz="3650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809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b="1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022228"/>
              </p:ext>
            </p:extLst>
          </p:nvPr>
        </p:nvGraphicFramePr>
        <p:xfrm>
          <a:off x="457200" y="1380415"/>
          <a:ext cx="8435280" cy="4667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1584176"/>
                <a:gridCol w="1800200"/>
                <a:gridCol w="2016224"/>
                <a:gridCol w="1512168"/>
              </a:tblGrid>
              <a:tr h="73556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Indikátor</a:t>
                      </a:r>
                      <a:endParaRPr lang="cs-CZ" sz="2000" dirty="0"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Opatření</a:t>
                      </a:r>
                      <a:r>
                        <a:rPr lang="cs-CZ" sz="2000" baseline="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 3.2.1</a:t>
                      </a:r>
                      <a:endParaRPr lang="cs-CZ" sz="2000" dirty="0"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Výzvy č. 4 a 6</a:t>
                      </a:r>
                    </a:p>
                  </a:txBody>
                  <a:tcPr anchor="ctr"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Výzva</a:t>
                      </a:r>
                      <a:r>
                        <a:rPr lang="cs-CZ" sz="2000" baseline="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 č. 19</a:t>
                      </a:r>
                    </a:p>
                    <a:p>
                      <a:pPr algn="ctr"/>
                      <a:r>
                        <a:rPr lang="cs-CZ" sz="20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(ideální stav)</a:t>
                      </a:r>
                      <a:endParaRPr lang="cs-CZ" sz="2000" dirty="0"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Výzva č. 19</a:t>
                      </a:r>
                    </a:p>
                    <a:p>
                      <a:pPr algn="ctr"/>
                      <a:r>
                        <a:rPr lang="cs-CZ" sz="20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(přijaté PZ)</a:t>
                      </a:r>
                      <a:endParaRPr lang="cs-CZ" sz="2000" dirty="0"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rgbClr val="00AEEF"/>
                    </a:solidFill>
                  </a:tcPr>
                </a:tc>
              </a:tr>
              <a:tr h="630798">
                <a:tc>
                  <a:txBody>
                    <a:bodyPr/>
                    <a:lstStyle/>
                    <a:p>
                      <a:pPr algn="l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Počet podpořených vzdělávacích zařízení</a:t>
                      </a:r>
                      <a:endParaRPr lang="cs-CZ" sz="1600" dirty="0"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53 (33 milník)</a:t>
                      </a:r>
                      <a:endParaRPr lang="cs-CZ" sz="2400" dirty="0"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kern="1200" dirty="0" smtClean="0">
                          <a:solidFill>
                            <a:schemeClr val="dk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27</a:t>
                      </a:r>
                      <a:endParaRPr lang="cs-CZ" sz="2400" kern="1200" dirty="0">
                        <a:solidFill>
                          <a:schemeClr val="dk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marL="0" marR="0" marT="0" marB="0" anchor="ctr"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kern="1200" dirty="0" smtClean="0">
                          <a:solidFill>
                            <a:schemeClr val="dk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26</a:t>
                      </a:r>
                      <a:endParaRPr lang="cs-CZ" sz="2400" kern="1200" dirty="0">
                        <a:solidFill>
                          <a:schemeClr val="dk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marL="0" marR="0" marT="0" marB="0" anchor="ctr"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kern="1200" dirty="0" smtClean="0">
                          <a:solidFill>
                            <a:schemeClr val="dk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14</a:t>
                      </a:r>
                      <a:endParaRPr lang="cs-CZ" sz="2400" kern="1200" dirty="0">
                        <a:solidFill>
                          <a:schemeClr val="dk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marL="0" marR="0" marT="0" marB="0" anchor="ctr">
                    <a:solidFill>
                      <a:srgbClr val="939598"/>
                    </a:solidFill>
                  </a:tcPr>
                </a:tc>
              </a:tr>
              <a:tr h="1131914">
                <a:tc>
                  <a:txBody>
                    <a:bodyPr/>
                    <a:lstStyle/>
                    <a:p>
                      <a:pPr algn="l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Kapacita podporovaných zařízení péče o děti nebo vzdělávacích zařízení </a:t>
                      </a:r>
                      <a:endParaRPr lang="cs-CZ" sz="1600" dirty="0"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9803</a:t>
                      </a:r>
                      <a:endParaRPr lang="cs-CZ" sz="2400" dirty="0">
                        <a:latin typeface="UnitPro" panose="020B0504030101020102" pitchFamily="34" charset="0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kern="1200" dirty="0" smtClean="0">
                          <a:solidFill>
                            <a:schemeClr val="dk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8793</a:t>
                      </a:r>
                      <a:endParaRPr lang="cs-CZ" sz="2400" kern="1200" dirty="0">
                        <a:solidFill>
                          <a:schemeClr val="dk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marL="0" marR="0" marT="0" marB="0" anchor="ctr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kern="1200" dirty="0" smtClean="0">
                          <a:solidFill>
                            <a:schemeClr val="dk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1010</a:t>
                      </a:r>
                      <a:endParaRPr lang="cs-CZ" sz="2400" kern="1200" dirty="0">
                        <a:solidFill>
                          <a:schemeClr val="dk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marL="0" marR="0" marT="0" marB="0" anchor="ctr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400" kern="1200" dirty="0" smtClean="0">
                          <a:solidFill>
                            <a:schemeClr val="tx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3184</a:t>
                      </a:r>
                      <a:endParaRPr lang="cs-CZ" sz="2400" kern="1200" dirty="0">
                        <a:solidFill>
                          <a:schemeClr val="tx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marL="0" marR="0" marT="0" marB="0" anchor="ctr">
                    <a:solidFill>
                      <a:srgbClr val="D1D3D4"/>
                    </a:solidFill>
                  </a:tcPr>
                </a:tc>
              </a:tr>
              <a:tr h="3872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Alokace ERDF </a:t>
                      </a:r>
                      <a:endParaRPr lang="cs-CZ" sz="1800" b="1" kern="1200" dirty="0">
                        <a:solidFill>
                          <a:schemeClr val="lt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433,3 mil. Kč</a:t>
                      </a:r>
                      <a:endParaRPr lang="cs-CZ" sz="1800" b="1" kern="1200" dirty="0">
                        <a:solidFill>
                          <a:schemeClr val="lt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404,8 mil. Kč</a:t>
                      </a:r>
                      <a:endParaRPr lang="cs-CZ" sz="1800" b="1" kern="1200" dirty="0">
                        <a:solidFill>
                          <a:schemeClr val="lt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smtClean="0">
                          <a:solidFill>
                            <a:schemeClr val="lt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28,5 mil. Kč (možnost</a:t>
                      </a:r>
                      <a:r>
                        <a:rPr lang="cs-CZ" sz="2000" b="1" kern="1200" baseline="0" dirty="0" smtClean="0">
                          <a:solidFill>
                            <a:schemeClr val="lt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 navýšit +15 mil. </a:t>
                      </a:r>
                      <a:r>
                        <a:rPr lang="cs-CZ" sz="2000" b="1" kern="1200" baseline="0" smtClean="0">
                          <a:solidFill>
                            <a:schemeClr val="lt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Kč)</a:t>
                      </a:r>
                      <a:endParaRPr lang="cs-CZ" sz="2000" b="1" kern="1200" dirty="0" smtClean="0">
                        <a:solidFill>
                          <a:schemeClr val="lt1"/>
                        </a:solidFill>
                        <a:latin typeface="UnitPro" panose="020B0504030101020102" pitchFamily="34" charset="0"/>
                        <a:ea typeface="+mn-ea"/>
                        <a:cs typeface="UnitPro" panose="020B0504030101020102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smtClean="0">
                          <a:solidFill>
                            <a:schemeClr val="bg1"/>
                          </a:solidFill>
                          <a:latin typeface="UnitPro" panose="020B0504030101020102" pitchFamily="34" charset="0"/>
                          <a:ea typeface="+mn-ea"/>
                          <a:cs typeface="UnitPro" panose="020B0504030101020102" pitchFamily="34" charset="0"/>
                        </a:rPr>
                        <a:t>43 mil. Kč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309320"/>
            <a:ext cx="2524799" cy="43543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Předložené projektové záměry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769456"/>
              </p:ext>
            </p:extLst>
          </p:nvPr>
        </p:nvGraphicFramePr>
        <p:xfrm>
          <a:off x="0" y="764702"/>
          <a:ext cx="9144000" cy="5579142"/>
        </p:xfrm>
        <a:graphic>
          <a:graphicData uri="http://schemas.openxmlformats.org/drawingml/2006/table">
            <a:tbl>
              <a:tblPr/>
              <a:tblGrid>
                <a:gridCol w="3563888"/>
                <a:gridCol w="1224136"/>
                <a:gridCol w="1168540"/>
                <a:gridCol w="958824"/>
                <a:gridCol w="755623"/>
                <a:gridCol w="1013875"/>
                <a:gridCol w="459114"/>
              </a:tblGrid>
              <a:tr h="8026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Název projektu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Žadatel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CZV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Podpora ERDF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00 00 - Počet podpořených vzdělávacích zařízení (cílová hodnota)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00 01 - Kapacita podporovaných zařízení péče o děti nebo vzdělávacích zařízení (cílová hodnota)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Termín ukončení realizace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578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Odborná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 </a:t>
                      </a:r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učebna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 IT a AJ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ZŠ a MŠ Senohraby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1 000 000,00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850 000,00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22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6/20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100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Rozumíme si - domluvíme se (vybavení jazykové učebny) 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Základní škola Kamenné Žehrovice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1 095 884,00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931 501,40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8/20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55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Zvýšení kvality vzdělávání v ZŠ  Poříčí nad Sázavou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ZŠ a MŠ Poříčí nad Sázavou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1 267 494,00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1 077 370,00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9/18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94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Odborné učebny ZŠ AMOS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Psáry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3 225 550,31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2 741 717,79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96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24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Vybavení učeben ZŠ  Mníšek pod Brdy v návaznosti na rozvoj klíčových kompetencí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Základní škola Mníšek pod Brdy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3 335 829,00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2 835 454,65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750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8/20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97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Rozšíření kapacit odborných učeben ZŠ Tehov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Tehov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3 500 000,00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2 975 000,00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12/18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365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Doplnění chybějící infrastruktury v ZŠ Chocerady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ZŠ a MŠ Chocerady 267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3 804 610,00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3 233 918,50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4/19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94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Přístavba přírodovědné učebny a vybavení odborných učeben v ZŠ Koleč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Koleč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4 373 601,00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3 717 560,85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8/20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719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VYBUDOVÁNÍ ODBORNÝCH UČEBEN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ZŠ a MŠ Králův Dvůr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4 500 000,00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3 825 000,00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550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55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MODERNIZACE ODBORNÝCH UČEBEN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ZŠ a MŠ Králův Dvůr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4 500 000,00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3 825 000,00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410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63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Zvýšení kapacity ZŠ Černošice a zřízení dílen ve vazbě na klíčové kompetence v technických a řemeslných oborech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Město Černošice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4 926 300,00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4 187 355,00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136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12/19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55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Rekonstrukce suterénu budovy ZŠ Kairos a vybudování odborné učebny a šaten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Základni škola Kairos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4 930 000,00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4 190 500,00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12/19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89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Přístavba ZŠ Tyršova v Českém Brodě II.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Město Český Brod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5 000 000,00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4 250 000,00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570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11/19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2233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Přístavba školního pavilonu s komunikačním můstkem, změna stavby Základní školy Vítězslava Hálka Odolena Voda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Město Odolena Voda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5 000 000,00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4 250 000,00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9/19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25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CELKEM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50 459 268,31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42 890 378,19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14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3184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0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516" y="4462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Posouzení souladu PZ se strategií ITI PMO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87624"/>
            <a:ext cx="8229600" cy="5481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AEEF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Výkonný tým nositele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Kontrola projektových záměrů dle kritérií ŘV ITI PMO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Všechny hodnocené PZ (14) byly výkonným týmem nositele vyhodnoceny kladně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i="1" dirty="0">
                <a:latin typeface="UnitPro" panose="020B0504030101020102" pitchFamily="34" charset="0"/>
                <a:cs typeface="UnitPro" panose="020B0504030101020102" pitchFamily="34" charset="0"/>
              </a:rPr>
              <a:t>P</a:t>
            </a:r>
            <a:r>
              <a:rPr lang="cs-CZ" i="1" dirty="0" smtClean="0">
                <a:latin typeface="UnitPro" panose="020B0504030101020102" pitchFamily="34" charset="0"/>
                <a:cs typeface="UnitPro" panose="020B0504030101020102" pitchFamily="34" charset="0"/>
              </a:rPr>
              <a:t>řípadě neúčasti žadatele na PS, může dojít k nesplnění kritéria „Předkladatelé prokazatelně připravovali projektový záměr v koordinaci s nositelem ITI PMO“.</a:t>
            </a:r>
            <a:endParaRPr lang="cs-CZ" sz="2600" b="1" i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89" y="6422568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Posouzení souladu PZ se strategií ITI PMO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AEEF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Cíl pracovní skupiny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Možnost A) Vytvořit konsenzem takový soubor, který naplní parametry výzvy (při využití maximální alokace a splnění indikátorů)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Možnost B) Předat ŘV ITI PMO celý soubor kladně vyhodnocených projektových záměrů, který využije k hodnocení doplňkových kritérií</a:t>
            </a:r>
            <a:endParaRPr lang="cs-CZ" sz="2600" b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0" indent="0">
              <a:buNone/>
            </a:pPr>
            <a:endParaRPr lang="cs-CZ" sz="2600" b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98178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UnitPro" panose="020B0504030101020102" pitchFamily="34" charset="0"/>
                <a:cs typeface="UnitPro" panose="020B0504030101020102" pitchFamily="34" charset="0"/>
              </a:rPr>
              <a:t>VYBUDOVÁNÍ ODBORNÝCH UČEBEN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705275"/>
          </a:xfrm>
        </p:spPr>
        <p:txBody>
          <a:bodyPr>
            <a:normAutofit fontScale="85000" lnSpcReduction="20000"/>
          </a:bodyPr>
          <a:lstStyle/>
          <a:p>
            <a:pPr lvl="1"/>
            <a:endParaRPr lang="cs-CZ" dirty="0"/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Králův Dvůr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Požadovaná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dotace z ERDF: 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3 825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000,00Kč </a:t>
            </a:r>
          </a:p>
          <a:p>
            <a:r>
              <a:rPr lang="cs-CZ" sz="3200" dirty="0" smtClean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550</a:t>
            </a:r>
          </a:p>
          <a:p>
            <a:r>
              <a:rPr lang="cs-CZ" sz="3200" dirty="0" smtClean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sz="32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8/19</a:t>
            </a:r>
          </a:p>
          <a:p>
            <a:endParaRPr lang="cs-CZ" b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Projektová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dokumentace 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pro vydání SP, stavební </a:t>
            </a:r>
            <a:r>
              <a:rPr lang="cs-CZ" sz="2800" dirty="0" smtClean="0">
                <a:latin typeface="UnitPro" panose="020B0504030101020102" pitchFamily="34" charset="0"/>
                <a:cs typeface="UnitPro" panose="020B0504030101020102" pitchFamily="34" charset="0"/>
              </a:rPr>
              <a:t>povolení, územní rozhodnutí/souhlas, výběrová řízení…</a:t>
            </a:r>
          </a:p>
          <a:p>
            <a:pPr marL="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UnitPro" panose="020B0504030101020102" pitchFamily="34" charset="0"/>
                <a:cs typeface="UnitPro" panose="020B0504030101020102" pitchFamily="34" charset="0"/>
              </a:rPr>
              <a:t>Odborná</a:t>
            </a:r>
            <a:r>
              <a:rPr lang="en-US" sz="4000" b="1" dirty="0">
                <a:latin typeface="UnitPro" panose="020B0504030101020102" pitchFamily="34" charset="0"/>
                <a:cs typeface="UnitPro" panose="020B0504030101020102" pitchFamily="34" charset="0"/>
              </a:rPr>
              <a:t> </a:t>
            </a:r>
            <a:r>
              <a:rPr lang="en-US" sz="4000" b="1" dirty="0" err="1">
                <a:latin typeface="UnitPro" panose="020B0504030101020102" pitchFamily="34" charset="0"/>
                <a:cs typeface="UnitPro" panose="020B0504030101020102" pitchFamily="34" charset="0"/>
              </a:rPr>
              <a:t>učebna</a:t>
            </a:r>
            <a:r>
              <a:rPr lang="en-US" sz="4000" b="1" dirty="0">
                <a:latin typeface="UnitPro" panose="020B0504030101020102" pitchFamily="34" charset="0"/>
                <a:cs typeface="UnitPro" panose="020B0504030101020102" pitchFamily="34" charset="0"/>
              </a:rPr>
              <a:t> IT a AJ </a:t>
            </a:r>
            <a:endParaRPr lang="cs-CZ" sz="4000" b="1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sz="2800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Senohraby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Požadovaná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dotace z ERDF: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850 000,00Kč 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22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6/20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5119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Zvýšení kapacity ZŠ Černošice a zřízení dílen ve vazbě na klíčové kompetence v technických a řemeslných oborech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1053" y="2035597"/>
            <a:ext cx="8229600" cy="4525963"/>
          </a:xfrm>
        </p:spPr>
        <p:txBody>
          <a:bodyPr>
            <a:normAutofit lnSpcReduction="10000"/>
          </a:bodyPr>
          <a:lstStyle/>
          <a:p>
            <a:endParaRPr lang="cs-CZ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Požadovaná dotace z ERDF: 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4 187 355,00Kč</a:t>
            </a: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820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12/19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Rozšíření kapacit odborných učeben ZŠ Tehov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Požadovaná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dotace z ERDF: </a:t>
            </a:r>
            <a:r>
              <a:rPr lang="cs-CZ" sz="3000" b="1" dirty="0">
                <a:latin typeface="UnitPro" panose="020B0504030101020102" pitchFamily="34" charset="0"/>
                <a:cs typeface="UnitPro" panose="020B0504030101020102" pitchFamily="34" charset="0"/>
              </a:rPr>
              <a:t>2 975 </a:t>
            </a:r>
            <a:r>
              <a:rPr lang="cs-CZ" sz="30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000,00Kč </a:t>
            </a:r>
            <a:endParaRPr lang="cs-CZ" sz="3000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20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12/18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Doplnění chybějící infrastruktury v ZŠ Chocerady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Požadovaná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dotace z ERDF: </a:t>
            </a:r>
            <a:r>
              <a:rPr lang="cs-CZ" sz="2800" b="1" dirty="0">
                <a:latin typeface="UnitPro" panose="020B0504030101020102" pitchFamily="34" charset="0"/>
                <a:cs typeface="UnitPro" panose="020B0504030101020102" pitchFamily="34" charset="0"/>
              </a:rPr>
              <a:t>3 233 </a:t>
            </a:r>
            <a:r>
              <a:rPr lang="cs-CZ" sz="28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918,50Kč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Kapacita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56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8/19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Přístavba ZŠ Tyršova v Českém Brodě II.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Požadovaná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dotace z ERDF: </a:t>
            </a:r>
            <a:r>
              <a:rPr lang="cs-CZ" sz="2800" b="1" dirty="0">
                <a:latin typeface="UnitPro" panose="020B0504030101020102" pitchFamily="34" charset="0"/>
                <a:cs typeface="UnitPro" panose="020B0504030101020102" pitchFamily="34" charset="0"/>
              </a:rPr>
              <a:t>4 250 </a:t>
            </a:r>
            <a:r>
              <a:rPr lang="cs-CZ" sz="28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000,00Kč</a:t>
            </a:r>
            <a:endParaRPr lang="cs-CZ" sz="3000" b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570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Termín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11/19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Program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Úvodní slovo a představení odborníků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Proces hodnocení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Aktuální stav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Další postup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3224" y="2670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Přístavba přírodovědné učebny a vybavení odborných učeben v ZŠ Koleč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Požadovaná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dotace z ERDF: 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3 717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560,85Kč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40 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Termín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8/20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Vybavení učeben ZŠ  Mníšek pod Brdy v návaznosti na rozvoj klíčových kompetencí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Požadovaná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dotace z ERDF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: 2 835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454,65Kč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Kapacita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750 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8/20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Zvýšení kvality vzdělávání v ZŠ  poříčí nad Sázavou 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ZŠ a MŠ Poříčí nad Sázavou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Požadovaná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dotace z ERDF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: 1 077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370,00Kč 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30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9/18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…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MODERNIZACE ODBORNÝCH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UČEBEN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ZŠ a MŠ 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Králův Dvůr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Požadovaná dotace z ERDF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: 3 825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000,00Kč 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410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Termín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8/19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0" indent="0">
              <a:buNone/>
            </a:pP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47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Přístavba školního pavilonu s komunikačním můstkem, změna stavby Základní školy Vítězslava Hálka Odolena Voda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Požadovaná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dotace z ERDF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: 4 250 000,00 Kč </a:t>
            </a:r>
            <a:endParaRPr lang="cs-CZ" b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Kapacita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200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9/19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0" indent="0">
              <a:buNone/>
            </a:pP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Rozumíme si - domluvíme se (vybavení jazykové učebny)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Kamenné Žehrovice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Požadovaná dotace z ERDF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: 931 501,40 Kč </a:t>
            </a: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30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8/20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0" indent="0">
              <a:buNone/>
            </a:pP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Rekonstrukce suterénu budovy ZŠ </a:t>
            </a:r>
            <a:r>
              <a:rPr lang="cs-CZ" b="1" dirty="0" err="1">
                <a:latin typeface="UnitPro" panose="020B0504030101020102" pitchFamily="34" charset="0"/>
                <a:cs typeface="UnitPro" panose="020B0504030101020102" pitchFamily="34" charset="0"/>
              </a:rPr>
              <a:t>Kairos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 a vybudování odborné učebny a šaten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ZŠ </a:t>
            </a:r>
            <a:r>
              <a:rPr lang="cs-CZ" dirty="0" err="1" smtClean="0">
                <a:latin typeface="UnitPro" panose="020B0504030101020102" pitchFamily="34" charset="0"/>
                <a:cs typeface="UnitPro" panose="020B0504030101020102" pitchFamily="34" charset="0"/>
              </a:rPr>
              <a:t>Kairos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, Dobřichovice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Požadovaná dotace z ERDF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: 4 190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500,00 Kč 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30</a:t>
            </a: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12/19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0" indent="0">
              <a:buNone/>
            </a:pP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Odborné učebny ZŠ AMOS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ZŠ 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AMOS, Psáry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Požadovaná dotace z ERDF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: 2 741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717,79 Kč 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Kapacita podporovaných zařízení: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96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ukončení realizace: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8/19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0" indent="0">
              <a:buNone/>
            </a:pP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Míra připravenosti?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Projektová dokumentace pro vydání SP, stavební povolení, územní rozhodnutí/souhlas, výběrová řízení…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Posouzení souladu PZ se strategií ITI PMO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AEEF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Cíl pracovní skupiny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Možnost A) Vytvořit konsenzem takový soubor, který naplní parametry výzvy (při využití maximální alokace a splnění indikátorů)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Možnost B) Předat ŘV ITI PMO celý soubor kladně vyhodnocených projektových záměrů, který využije k hodnocení doplňkových kritérií</a:t>
            </a:r>
            <a:endParaRPr lang="cs-CZ" sz="2600" b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0" indent="0">
              <a:buNone/>
            </a:pPr>
            <a:endParaRPr lang="cs-CZ" sz="2600" b="1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Předložené projektové záměry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764702"/>
          <a:ext cx="9144000" cy="5579142"/>
        </p:xfrm>
        <a:graphic>
          <a:graphicData uri="http://schemas.openxmlformats.org/drawingml/2006/table">
            <a:tbl>
              <a:tblPr/>
              <a:tblGrid>
                <a:gridCol w="3563888"/>
                <a:gridCol w="1224136"/>
                <a:gridCol w="1168540"/>
                <a:gridCol w="958824"/>
                <a:gridCol w="755623"/>
                <a:gridCol w="1013875"/>
                <a:gridCol w="459114"/>
              </a:tblGrid>
              <a:tr h="8026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Název projektu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Žadatel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CZV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Podpora ERDF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00 00 - Počet podpořených vzdělávacích zařízení (cílová hodnota)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00 01 - Kapacita podporovaných zařízení péče o děti nebo vzdělávacích zařízení (cílová hodnota)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Termín ukončení realizace</a:t>
                      </a:r>
                    </a:p>
                  </a:txBody>
                  <a:tcPr marL="6456" marR="6456" marT="6456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578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Odborná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 </a:t>
                      </a:r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učebna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 IT a AJ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ZŠ a MŠ Senohraby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1 000 000,00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850 000,00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22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6/20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100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Rozumíme si - domluvíme se (vybavení jazykové učebny) 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Základní škola Kamenné Žehrovice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1 095 884,00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931 501,40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8/20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55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Zvýšení kvality vzdělávání v ZŠ  Poříčí nad Sázavou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ZŠ a MŠ Poříčí nad Sázavou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1 267 494,00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1 077 370,00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9/18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94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Odborné učebny ZŠ AMOS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Psáry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3 225 550,31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2 741 717,79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96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24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Vybavení učeben ZŠ  Mníšek pod Brdy v návaznosti na rozvoj klíčových kompetencí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Základní škola Mníšek pod Brdy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3 335 829,00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2 835 454,65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750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8/20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97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Rozšíření kapacit odborných učeben ZŠ Tehov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Tehov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3 500 000,00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2 975 000,00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12/18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365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Doplnění chybějící infrastruktury v ZŠ Chocerady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ZŠ a MŠ Chocerady 267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3 804 610,00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3 233 918,50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4/19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94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Přístavba přírodovědné učebny a vybavení odborných učeben v ZŠ Koleč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Obec Koleč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4 373 601,00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3 717 560,85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8/20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719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VYBUDOVÁNÍ ODBORNÝCH UČEBEN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ZŠ a MŠ Králův Dvůr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4 500 000,00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3 825 000,00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550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55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MODERNIZACE ODBORNÝCH UČEBEN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ZŠ a MŠ Králův Dvůr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4 500 000,00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3 825 000,00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410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8/19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63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Zvýšení kapacity ZŠ Černošice a zřízení dílen ve vazbě na klíčové kompetence v technických a řemeslných oborech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Město Černošice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4 926 300,00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4 187 355,00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136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12/19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55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Rekonstrukce suterénu budovy ZŠ Kairos a vybudování odborné učebny a šaten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Základni škola Kairos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4 930 000,00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4 190 500,00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12/19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89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Přístavba ZŠ Tyršova v Českém Brodě II.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Město Český Brod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5 000 000,00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4 250 000,00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570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11/19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2233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Přístavba školního pavilonu s komunikačním můstkem, změna stavby Základní školy Vítězslava Hálka Odolena Voda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Město Odolena Voda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5 000 000,00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4 250 000,00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200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9/19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25"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CELKEM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50" b="0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50 459 268,31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42 890 378,19 Kč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1" i="0" u="none" strike="noStrike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14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3184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UnitPro" panose="020B0504030101020102" pitchFamily="34" charset="0"/>
                          <a:cs typeface="UnitPro" panose="020B0504030101020102" pitchFamily="34" charset="0"/>
                        </a:rPr>
                        <a:t> 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9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Integrovaná strategie pro ITI PMO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Integrovaný nástroj pro 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nové programové období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Specifikace </a:t>
            </a: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čerpání prostředků z ESI fondů na území PMO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Specifikace aktivit pro danou oblast, ale nejedná se o </a:t>
            </a:r>
            <a:r>
              <a:rPr lang="cs-CZ" b="1" i="1" dirty="0">
                <a:latin typeface="UnitPro" panose="020B0504030101020102" pitchFamily="34" charset="0"/>
                <a:cs typeface="UnitPro" panose="020B0504030101020102" pitchFamily="34" charset="0"/>
              </a:rPr>
              <a:t>„změkčování“ 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podmínek nastavených IROP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Důraz na 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„územní integrovaný přístup“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Posouzení souladu PZ se strategií ITI PMO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AEEF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Řídicí výbor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Nemůže vydat vyjádření o souladu nad rámec alokace výzvy (podmínka ŘO IROP)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Doplňková kritéria budou použita v případě, že projektové záměry přesáhnou 100 % alokace výzvy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Projekty v této výzvě přesáhly 100 % alokace výzvy, dojde tak k využití doplňkových kritérií ŘV ITI PMO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000" dirty="0"/>
              <a:t>celkové způsobilé výdaje/počet podpořených zařízení (přidělení bodů dle pořadí</a:t>
            </a:r>
            <a:r>
              <a:rPr lang="cs-CZ" sz="2000" dirty="0" smtClean="0"/>
              <a:t>)</a:t>
            </a:r>
            <a:endParaRPr lang="cs-CZ" sz="2200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0" indent="0" algn="ctr">
              <a:buNone/>
            </a:pPr>
            <a:r>
              <a:rPr lang="cs-CZ" sz="2600" b="1" dirty="0" smtClean="0">
                <a:solidFill>
                  <a:srgbClr val="FF0000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Projektovou žádost může žadatel podat pouze se souladným vyjádřením ŘV ITI PMO!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Další postup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820" y="1196752"/>
            <a:ext cx="8457652" cy="478539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000" dirty="0" smtClean="0">
                <a:latin typeface="UnitPro" panose="020B0504030101020102" pitchFamily="34" charset="0"/>
                <a:cs typeface="UnitPro" panose="020B0504030101020102" pitchFamily="34" charset="0"/>
              </a:rPr>
              <a:t>Jednání ŘV ITI PMO – 5. září 2018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000" dirty="0" smtClean="0">
                <a:latin typeface="UnitPro" panose="020B0504030101020102" pitchFamily="34" charset="0"/>
                <a:cs typeface="UnitPro" panose="020B0504030101020102" pitchFamily="34" charset="0"/>
              </a:rPr>
              <a:t>Vydání vyjádření ŘV</a:t>
            </a:r>
            <a:r>
              <a:rPr lang="cs-CZ" sz="3000" dirty="0">
                <a:latin typeface="UnitPro" panose="020B0504030101020102" pitchFamily="34" charset="0"/>
                <a:cs typeface="UnitPro" panose="020B0504030101020102" pitchFamily="34" charset="0"/>
              </a:rPr>
              <a:t> ITI PMO</a:t>
            </a:r>
            <a:r>
              <a:rPr lang="cs-CZ" sz="3000" dirty="0" smtClean="0">
                <a:latin typeface="UnitPro" panose="020B0504030101020102" pitchFamily="34" charset="0"/>
                <a:cs typeface="UnitPro" panose="020B0504030101020102" pitchFamily="34" charset="0"/>
              </a:rPr>
              <a:t> – pol. září 2018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 smtClean="0">
                <a:solidFill>
                  <a:srgbClr val="FF0000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Kladné vyjádření ŘV ITI PMO je povinnou přílohou žádosti o podporu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000" dirty="0" smtClean="0">
                <a:latin typeface="UnitPro" panose="020B0504030101020102" pitchFamily="34" charset="0"/>
                <a:cs typeface="UnitPro" panose="020B0504030101020102" pitchFamily="34" charset="0"/>
              </a:rPr>
              <a:t>Výzva ZS</a:t>
            </a:r>
          </a:p>
          <a:p>
            <a:pPr lvl="1"/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Termín vyhlášení výzvy: 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6. 8. 2018 16:00</a:t>
            </a:r>
          </a:p>
          <a:p>
            <a:pPr lvl="1"/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Zahájení příjmu žádostí o podporu: </a:t>
            </a:r>
            <a:r>
              <a:rPr lang="cs-CZ" b="1" u="sng" dirty="0">
                <a:latin typeface="UnitPro" panose="020B0504030101020102" pitchFamily="34" charset="0"/>
                <a:cs typeface="UnitPro" panose="020B0504030101020102" pitchFamily="34" charset="0"/>
              </a:rPr>
              <a:t>6. 8. 2018 16:00</a:t>
            </a:r>
          </a:p>
          <a:p>
            <a:pPr lvl="1"/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Ukončení příjmu žádostí o podporu: </a:t>
            </a:r>
            <a:r>
              <a:rPr lang="cs-CZ" b="1" u="sng" dirty="0">
                <a:latin typeface="UnitPro" panose="020B0504030101020102" pitchFamily="34" charset="0"/>
                <a:cs typeface="UnitPro" panose="020B0504030101020102" pitchFamily="34" charset="0"/>
              </a:rPr>
              <a:t>30. </a:t>
            </a:r>
            <a:r>
              <a:rPr lang="cs-CZ" b="1" u="sng" dirty="0" smtClean="0">
                <a:latin typeface="UnitPro" panose="020B0504030101020102" pitchFamily="34" charset="0"/>
                <a:cs typeface="UnitPro" panose="020B0504030101020102" pitchFamily="34" charset="0"/>
              </a:rPr>
              <a:t>10. </a:t>
            </a:r>
            <a:r>
              <a:rPr lang="cs-CZ" b="1" u="sng" dirty="0">
                <a:latin typeface="UnitPro" panose="020B0504030101020102" pitchFamily="34" charset="0"/>
                <a:cs typeface="UnitPro" panose="020B0504030101020102" pitchFamily="34" charset="0"/>
              </a:rPr>
              <a:t>2018 16:00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riegischova\Desktop\2016_01_19_mapa_titu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5080001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39357" y="1340768"/>
            <a:ext cx="4392489" cy="598811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5300" dirty="0" smtClean="0">
                <a:latin typeface="UnitPro" panose="020B0504030101020102" pitchFamily="34" charset="0"/>
                <a:cs typeface="UnitPro" panose="020B0504030101020102" pitchFamily="34" charset="0"/>
              </a:rPr>
              <a:t>Děkujeme  za pozornost!</a:t>
            </a:r>
            <a: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cs-CZ" sz="2700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956"/>
            <a:ext cx="1787705" cy="64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64576" y="306896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Manažerka ITI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Kristina Kleinwächterová</a:t>
            </a:r>
          </a:p>
          <a:p>
            <a:pPr>
              <a:spcAft>
                <a:spcPts val="0"/>
              </a:spcAft>
            </a:pPr>
            <a:r>
              <a:rPr lang="cs-CZ" u="sng" dirty="0" smtClean="0">
                <a:solidFill>
                  <a:srgbClr val="0563C1"/>
                </a:solidFill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kleinwachterova@ipr.praha.eu</a:t>
            </a:r>
            <a:endParaRPr lang="cs-CZ" dirty="0">
              <a:latin typeface="UnitPro" panose="020B0504030101020102" pitchFamily="34" charset="0"/>
              <a:ea typeface="Calibri" panose="020F0502020204030204" pitchFamily="34" charset="0"/>
              <a:cs typeface="UnitPro" panose="020B0504030101020102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tel. 236 004 631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Asistent ITI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Ondřej Kubíček</a:t>
            </a:r>
          </a:p>
          <a:p>
            <a:pPr>
              <a:spcAft>
                <a:spcPts val="0"/>
              </a:spcAft>
            </a:pPr>
            <a:r>
              <a:rPr lang="cs-CZ" u="sng" dirty="0" smtClean="0">
                <a:solidFill>
                  <a:srgbClr val="0563C1"/>
                </a:solidFill>
                <a:latin typeface="UnitPro" panose="020B0504030101020102" pitchFamily="34" charset="0"/>
                <a:ea typeface="Calibri" panose="020F0502020204030204" pitchFamily="34" charset="0"/>
                <a:cs typeface="UnitPro" panose="020B0504030101020102" pitchFamily="34" charset="0"/>
              </a:rPr>
              <a:t>kubicek@ipr.praha.eu</a:t>
            </a:r>
            <a:endParaRPr lang="cs-CZ" dirty="0">
              <a:latin typeface="UnitPro" panose="020B0504030101020102" pitchFamily="34" charset="0"/>
              <a:ea typeface="Calibri" panose="020F0502020204030204" pitchFamily="34" charset="0"/>
              <a:cs typeface="UnitPro" panose="020B0504030101020102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99" y="495110"/>
            <a:ext cx="3214203" cy="5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Zacílení podpory z IROP v ITI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4" name="Picture 2" descr="C:\Users\kriegischova\Desktop\mapa vymezení_bez Pra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6446"/>
            <a:ext cx="8172400" cy="552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Proces schvalování projektů</a:t>
            </a:r>
            <a:endParaRPr lang="cs-CZ" dirty="0"/>
          </a:p>
        </p:txBody>
      </p:sp>
      <p:pic>
        <p:nvPicPr>
          <p:cNvPr id="1026" name="Picture 2" descr="C:\Users\kriegischova\Desktop\2015_11_28_tab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886"/>
            <a:ext cx="8899471" cy="656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31840" y="4725144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KLADNÉ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2" descr="C:\Users\kriegischova\Desktop\2015_11_28_tab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417"/>
            <a:ext cx="8299958" cy="58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049388" y="1443859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KLADNÉ</a:t>
            </a:r>
          </a:p>
        </p:txBody>
      </p:sp>
    </p:spTree>
    <p:extLst>
      <p:ext uri="{BB962C8B-B14F-4D97-AF65-F5344CB8AC3E}">
        <p14:creationId xmlns:p14="http://schemas.microsoft.com/office/powerpoint/2010/main" val="9460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Informace k výzvám v rámci základního vzdělávání 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Výzva nositele (č. 19)</a:t>
            </a:r>
          </a:p>
          <a:p>
            <a:pPr lvl="1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Projektový záměr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Výzva zprostředkujícího subjektu (č. 14)</a:t>
            </a:r>
          </a:p>
          <a:p>
            <a:pPr lvl="1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Žádost o podporu v MS2014+</a:t>
            </a:r>
          </a:p>
          <a:p>
            <a:pPr lvl="1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Termín vyhlášení výzvy: 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6. 8. 2018 16:00</a:t>
            </a:r>
          </a:p>
          <a:p>
            <a:pPr lvl="1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Zahájení příjmu žádostí o podporu: </a:t>
            </a:r>
            <a:r>
              <a:rPr lang="cs-CZ" b="1" u="sng" dirty="0" smtClean="0">
                <a:latin typeface="UnitPro" panose="020B0504030101020102" pitchFamily="34" charset="0"/>
                <a:cs typeface="UnitPro" panose="020B0504030101020102" pitchFamily="34" charset="0"/>
              </a:rPr>
              <a:t>6. 8. 2018 16:00</a:t>
            </a:r>
          </a:p>
          <a:p>
            <a:pPr lvl="1"/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U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končení příjmu žádostí o podporu: </a:t>
            </a:r>
            <a:r>
              <a:rPr lang="cs-CZ" b="1" u="sng" dirty="0" smtClean="0">
                <a:latin typeface="UnitPro" panose="020B0504030101020102" pitchFamily="34" charset="0"/>
                <a:cs typeface="UnitPro" panose="020B0504030101020102" pitchFamily="34" charset="0"/>
              </a:rPr>
              <a:t>30. 10. 2018 16:00</a:t>
            </a:r>
          </a:p>
          <a:p>
            <a:pPr lvl="1"/>
            <a:r>
              <a:rPr lang="cs-CZ" dirty="0" err="1" smtClean="0">
                <a:latin typeface="UnitPro" panose="020B0504030101020102" pitchFamily="34" charset="0"/>
                <a:cs typeface="UnitPro" panose="020B0504030101020102" pitchFamily="34" charset="0"/>
              </a:rPr>
              <a:t>Spec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. příloha – osnova studie proveditelnosti – doplňující informace pro hodnocení prováděné ZS ITI PMO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Výzva ŘO IROP č. 66</a:t>
            </a:r>
          </a:p>
          <a:p>
            <a:pPr lvl="1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Určuje hl. podmínky žádosti o podporu, pokud není stanoveno jinak ve výzvě nositele a ZS</a:t>
            </a:r>
          </a:p>
          <a:p>
            <a:pPr lvl="2"/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t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ermín ukončení realizace projektu 31. 8. 2020</a:t>
            </a:r>
          </a:p>
          <a:p>
            <a:pPr lvl="2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CZV na projekt</a:t>
            </a:r>
          </a:p>
          <a:p>
            <a:pPr lvl="3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min. 0,5 mil. Kč</a:t>
            </a:r>
          </a:p>
          <a:p>
            <a:pPr lvl="3"/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max. 5 mil. Kč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1361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Vybrané povinné přílohy k žádosti o podporu do výzvy ZS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Studie proveditelnosti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Doklad o prokázání vztahu k majetku (výpis z katastru apod.)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Územní rozhodnutí s nabytím právní moci (je-li relevantní)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Žádost o stavební povolení nebo ohlášení, stavební povolení s nabytím právní moci  (je-li relevantní)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Projektová dokumentace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Položkový rozpočet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Výpis z rejstříku škol</a:t>
            </a:r>
          </a:p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Stanovisko krajské hygienické stanice ke kapacitě školy</a:t>
            </a:r>
          </a:p>
          <a:p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K</a:t>
            </a:r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ladné vyjádření ŘV ITI PMO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93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340" y="260648"/>
            <a:ext cx="8229600" cy="914932"/>
          </a:xfrm>
        </p:spPr>
        <p:txBody>
          <a:bodyPr/>
          <a:lstStyle/>
          <a:p>
            <a:r>
              <a:rPr 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Alokace opatření ITI</a:t>
            </a:r>
            <a:endParaRPr 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1960" y="1303284"/>
            <a:ext cx="8363272" cy="504056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Opatření 3.2.1 </a:t>
            </a:r>
            <a:r>
              <a:rPr lang="cs-CZ" b="1" dirty="0">
                <a:latin typeface="UnitPro" panose="020B0504030101020102" pitchFamily="34" charset="0"/>
                <a:cs typeface="UnitPro" panose="020B0504030101020102" pitchFamily="34" charset="0"/>
              </a:rPr>
              <a:t>Strategie ITI </a:t>
            </a:r>
            <a:r>
              <a:rPr lang="cs-CZ" sz="2800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(Rozšíření kapacit a technického vybavení vzdělávacích zařízení)</a:t>
            </a:r>
            <a:endParaRPr lang="cs-CZ" sz="2800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Celkové způsobilé výdaje	</a:t>
            </a:r>
            <a:r>
              <a:rPr 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509,8 mil. Kč</a:t>
            </a: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UnitPro" panose="020B0504030101020102" pitchFamily="34" charset="0"/>
                <a:cs typeface="UnitPro" panose="020B0504030101020102" pitchFamily="34" charset="0"/>
              </a:rPr>
              <a:t>Příspěvek Unie – IROP	</a:t>
            </a:r>
            <a:r>
              <a:rPr lang="cs-CZ" b="1" u="sng" dirty="0">
                <a:solidFill>
                  <a:srgbClr val="00AEEF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433,332 </a:t>
            </a:r>
            <a:r>
              <a:rPr lang="cs-CZ" b="1" u="sng" dirty="0" smtClean="0">
                <a:solidFill>
                  <a:srgbClr val="00AEEF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mil. Kč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V </a:t>
            </a:r>
            <a:r>
              <a:rPr lang="cs-CZ" altLang="cs-CZ" dirty="0">
                <a:latin typeface="UnitPro" panose="020B0504030101020102" pitchFamily="34" charset="0"/>
                <a:cs typeface="UnitPro" panose="020B0504030101020102" pitchFamily="34" charset="0"/>
              </a:rPr>
              <a:t>roce 2017 </a:t>
            </a:r>
            <a:r>
              <a:rPr lang="cs-CZ" alt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vyhlášeny výzvy </a:t>
            </a:r>
            <a:r>
              <a:rPr lang="cs-CZ" altLang="cs-CZ" dirty="0">
                <a:latin typeface="UnitPro" panose="020B0504030101020102" pitchFamily="34" charset="0"/>
                <a:cs typeface="UnitPro" panose="020B0504030101020102" pitchFamily="34" charset="0"/>
              </a:rPr>
              <a:t>s alokací </a:t>
            </a:r>
            <a:r>
              <a:rPr lang="cs-CZ" alt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297,5 mil</a:t>
            </a:r>
            <a:r>
              <a:rPr lang="cs-CZ" altLang="cs-CZ" dirty="0">
                <a:latin typeface="UnitPro" panose="020B0504030101020102" pitchFamily="34" charset="0"/>
                <a:cs typeface="UnitPro" panose="020B0504030101020102" pitchFamily="34" charset="0"/>
              </a:rPr>
              <a:t>. </a:t>
            </a:r>
            <a:r>
              <a:rPr lang="cs-CZ" alt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Kč (ZŠ) a cca 107,3 mil. Kč (SŠ), v aktuální výzvě č. 19 zbývá alokace </a:t>
            </a:r>
            <a:r>
              <a:rPr lang="cs-CZ" altLang="cs-CZ" u="sng" dirty="0" smtClean="0">
                <a:latin typeface="UnitPro" panose="020B0504030101020102" pitchFamily="34" charset="0"/>
                <a:cs typeface="UnitPro" panose="020B0504030101020102" pitchFamily="34" charset="0"/>
              </a:rPr>
              <a:t>cca </a:t>
            </a:r>
            <a:r>
              <a:rPr lang="cs-CZ" altLang="cs-CZ" b="1" u="sng" dirty="0" smtClean="0">
                <a:latin typeface="UnitPro" panose="020B0504030101020102" pitchFamily="34" charset="0"/>
                <a:cs typeface="UnitPro" panose="020B0504030101020102" pitchFamily="34" charset="0"/>
              </a:rPr>
              <a:t>28,5 mil. Kč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b="1" u="sng" dirty="0" smtClean="0">
                <a:solidFill>
                  <a:srgbClr val="FF0000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Alokaci je možné z úrovně ŘV ITI PMO ještě navýšit do 100 % alokace předložených PZ souladných se Strategií ITI (cca o 15 mil. Kč)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altLang="cs-CZ" b="1" u="sng" dirty="0" smtClean="0">
                <a:solidFill>
                  <a:srgbClr val="FF0000"/>
                </a:solidFill>
                <a:latin typeface="UnitPro" panose="020B0504030101020102" pitchFamily="34" charset="0"/>
                <a:cs typeface="UnitPro" panose="020B0504030101020102" pitchFamily="34" charset="0"/>
              </a:rPr>
              <a:t>Navýšení z nevyčerpaných prostředků výzvy č. 4 nositele a ZS  v roce 2017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21 </a:t>
            </a:r>
            <a:r>
              <a:rPr lang="cs-CZ" altLang="cs-CZ" dirty="0">
                <a:latin typeface="UnitPro" panose="020B0504030101020102" pitchFamily="34" charset="0"/>
                <a:cs typeface="UnitPro" panose="020B0504030101020102" pitchFamily="34" charset="0"/>
              </a:rPr>
              <a:t>předložených projektových </a:t>
            </a:r>
            <a:r>
              <a:rPr lang="cs-CZ" alt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záměrů </a:t>
            </a:r>
            <a:r>
              <a:rPr lang="cs-CZ" altLang="cs-CZ" dirty="0">
                <a:latin typeface="UnitPro" panose="020B0504030101020102" pitchFamily="34" charset="0"/>
                <a:cs typeface="UnitPro" panose="020B0504030101020102" pitchFamily="34" charset="0"/>
              </a:rPr>
              <a:t>za </a:t>
            </a:r>
            <a:r>
              <a:rPr lang="cs-CZ" altLang="cs-CZ" b="1" dirty="0">
                <a:latin typeface="UnitPro" panose="020B0504030101020102" pitchFamily="34" charset="0"/>
                <a:cs typeface="UnitPro" panose="020B0504030101020102" pitchFamily="34" charset="0"/>
              </a:rPr>
              <a:t>cca 6</a:t>
            </a:r>
            <a:r>
              <a:rPr lang="cs-CZ" altLang="cs-CZ" b="1" dirty="0" smtClean="0">
                <a:latin typeface="UnitPro" panose="020B0504030101020102" pitchFamily="34" charset="0"/>
                <a:cs typeface="UnitPro" panose="020B0504030101020102" pitchFamily="34" charset="0"/>
              </a:rPr>
              <a:t>3 </a:t>
            </a:r>
            <a:r>
              <a:rPr lang="cs-CZ" altLang="cs-CZ" b="1" dirty="0">
                <a:latin typeface="UnitPro" panose="020B0504030101020102" pitchFamily="34" charset="0"/>
                <a:cs typeface="UnitPro" panose="020B0504030101020102" pitchFamily="34" charset="0"/>
              </a:rPr>
              <a:t>mil. Kč </a:t>
            </a:r>
            <a:r>
              <a:rPr lang="cs-CZ" altLang="cs-CZ" dirty="0">
                <a:latin typeface="UnitPro" panose="020B0504030101020102" pitchFamily="34" charset="0"/>
                <a:cs typeface="UnitPro" panose="020B0504030101020102" pitchFamily="34" charset="0"/>
              </a:rPr>
              <a:t>(podpora z ERDF</a:t>
            </a:r>
            <a:r>
              <a:rPr lang="cs-CZ" alt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UnitPro" panose="020B0504030101020102" pitchFamily="34" charset="0"/>
                <a:cs typeface="UnitPro" panose="020B0504030101020102" pitchFamily="34" charset="0"/>
              </a:rPr>
              <a:t>1 žadatel </a:t>
            </a:r>
            <a:r>
              <a:rPr lang="cs-CZ" dirty="0" smtClean="0"/>
              <a:t>neposlal </a:t>
            </a:r>
            <a:r>
              <a:rPr lang="cs-CZ" dirty="0"/>
              <a:t>v daném termínu opravenou verzi projektového záměru a z dalšího hodnocení tak byl </a:t>
            </a:r>
            <a:r>
              <a:rPr lang="cs-CZ" dirty="0" smtClean="0"/>
              <a:t>vyřazen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</a:t>
            </a:r>
            <a:r>
              <a:rPr lang="cs-CZ" dirty="0" smtClean="0"/>
              <a:t>alších </a:t>
            </a:r>
            <a:r>
              <a:rPr lang="cs-CZ" dirty="0"/>
              <a:t>6 </a:t>
            </a:r>
            <a:r>
              <a:rPr lang="cs-CZ" dirty="0" smtClean="0"/>
              <a:t>žadatelů dobrovolně </a:t>
            </a:r>
            <a:r>
              <a:rPr lang="cs-CZ" dirty="0"/>
              <a:t>odstoupilo z </a:t>
            </a:r>
            <a:r>
              <a:rPr lang="cs-CZ" dirty="0" smtClean="0"/>
              <a:t>hodnocení (podpořeno z předchozí výzvy)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cs-CZ" altLang="cs-CZ" sz="3100" dirty="0">
                <a:latin typeface="UnitPro" panose="020B0504030101020102" pitchFamily="34" charset="0"/>
                <a:cs typeface="UnitPro" panose="020B0504030101020102" pitchFamily="34" charset="0"/>
              </a:rPr>
              <a:t>Zbývá 14 PZ za </a:t>
            </a:r>
            <a:r>
              <a:rPr lang="cs-CZ" altLang="cs-CZ" sz="3100" b="1" u="sng" dirty="0">
                <a:latin typeface="UnitPro" panose="020B0504030101020102" pitchFamily="34" charset="0"/>
                <a:cs typeface="UnitPro" panose="020B0504030101020102" pitchFamily="34" charset="0"/>
              </a:rPr>
              <a:t>cca 43 mil. Kč </a:t>
            </a:r>
            <a:r>
              <a:rPr lang="cs-CZ" altLang="cs-CZ" sz="3100" dirty="0">
                <a:latin typeface="UnitPro" panose="020B0504030101020102" pitchFamily="34" charset="0"/>
                <a:cs typeface="UnitPro" panose="020B0504030101020102" pitchFamily="34" charset="0"/>
              </a:rPr>
              <a:t>(podpora ERDF) –</a:t>
            </a:r>
            <a:r>
              <a:rPr lang="en-US" altLang="cs-CZ" sz="3100" dirty="0">
                <a:latin typeface="UnitPro" panose="020B0504030101020102" pitchFamily="34" charset="0"/>
                <a:cs typeface="UnitPro" panose="020B0504030101020102" pitchFamily="34" charset="0"/>
              </a:rPr>
              <a:t>&gt;</a:t>
            </a:r>
            <a:r>
              <a:rPr lang="cs-CZ" altLang="cs-CZ" sz="3100" dirty="0">
                <a:latin typeface="UnitPro" panose="020B0504030101020102" pitchFamily="34" charset="0"/>
                <a:cs typeface="UnitPro" panose="020B0504030101020102" pitchFamily="34" charset="0"/>
              </a:rPr>
              <a:t> částka </a:t>
            </a:r>
            <a:r>
              <a:rPr lang="cs-CZ" altLang="cs-CZ" sz="3100" dirty="0" smtClean="0">
                <a:latin typeface="UnitPro" panose="020B0504030101020102" pitchFamily="34" charset="0"/>
                <a:cs typeface="UnitPro" panose="020B0504030101020102" pitchFamily="34" charset="0"/>
              </a:rPr>
              <a:t>aktuálně přesahuje </a:t>
            </a:r>
            <a:r>
              <a:rPr lang="cs-CZ" altLang="cs-CZ" sz="3100" dirty="0">
                <a:latin typeface="UnitPro" panose="020B0504030101020102" pitchFamily="34" charset="0"/>
                <a:cs typeface="UnitPro" panose="020B0504030101020102" pitchFamily="34" charset="0"/>
              </a:rPr>
              <a:t>alokaci </a:t>
            </a:r>
            <a:r>
              <a:rPr lang="cs-CZ" altLang="cs-CZ" sz="3100" dirty="0" smtClean="0">
                <a:latin typeface="UnitPro" panose="020B0504030101020102" pitchFamily="34" charset="0"/>
                <a:cs typeface="UnitPro" panose="020B0504030101020102" pitchFamily="34" charset="0"/>
              </a:rPr>
              <a:t>výzvy – možnost jejího navýšení ze strany ŘV ITI PMO o prostředky ušetřené ve výzvě č. 4 nositele a ZS v roce 2017</a:t>
            </a:r>
            <a:endParaRPr lang="cs-CZ" altLang="cs-CZ" sz="3100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457200" lvl="1" indent="0">
              <a:buNone/>
            </a:pPr>
            <a:endParaRPr lang="cs-CZ" altLang="cs-CZ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1" u="sng" dirty="0" smtClean="0">
              <a:solidFill>
                <a:srgbClr val="00AEEF"/>
              </a:solidFill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 marL="457200" lvl="1" indent="0">
              <a:buNone/>
            </a:pPr>
            <a:endParaRPr lang="cs-CZ" b="1" dirty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cs-CZ" altLang="cs-CZ" sz="2800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cs-CZ" altLang="cs-CZ" sz="2800" dirty="0" smtClean="0">
              <a:latin typeface="UnitPro" panose="020B0504030101020102" pitchFamily="34" charset="0"/>
              <a:cs typeface="UnitPro" panose="020B0504030101020102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5505</TotalTime>
  <Words>2078</Words>
  <Application>Microsoft Office PowerPoint</Application>
  <PresentationFormat>Předvádění na obrazovce (4:3)</PresentationFormat>
  <Paragraphs>463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UnitPro</vt:lpstr>
      <vt:lpstr>Wingdings</vt:lpstr>
      <vt:lpstr>Motiv systému Office</vt:lpstr>
      <vt:lpstr>  Pracovní skupina  Základní vzdělávání II.   </vt:lpstr>
      <vt:lpstr>Program</vt:lpstr>
      <vt:lpstr>Integrovaná strategie pro ITI PMO</vt:lpstr>
      <vt:lpstr>Zacílení podpory z IROP v ITI</vt:lpstr>
      <vt:lpstr>Proces schvalování projektů</vt:lpstr>
      <vt:lpstr> </vt:lpstr>
      <vt:lpstr>Informace k výzvám v rámci základního vzdělávání </vt:lpstr>
      <vt:lpstr>Vybrané povinné přílohy k žádosti o podporu do výzvy ZS</vt:lpstr>
      <vt:lpstr>Alokace opatření ITI</vt:lpstr>
      <vt:lpstr>Opatření 3.2.1. Strategie ITI</vt:lpstr>
      <vt:lpstr>Předložené projektové záměry</vt:lpstr>
      <vt:lpstr>Posouzení souladu PZ se strategií ITI PMO</vt:lpstr>
      <vt:lpstr>Posouzení souladu PZ se strategií ITI PMO</vt:lpstr>
      <vt:lpstr>VYBUDOVÁNÍ ODBORNÝCH UČEBEN </vt:lpstr>
      <vt:lpstr>Odborná učebna IT a AJ </vt:lpstr>
      <vt:lpstr>Zvýšení kapacity ZŠ Černošice a zřízení dílen ve vazbě na klíčové kompetence v technických a řemeslných oborech</vt:lpstr>
      <vt:lpstr>Rozšíření kapacit odborných učeben ZŠ Tehov</vt:lpstr>
      <vt:lpstr>Doplnění chybějící infrastruktury v ZŠ Chocerady </vt:lpstr>
      <vt:lpstr>Přístavba ZŠ Tyršova v Českém Brodě II. </vt:lpstr>
      <vt:lpstr>Přístavba přírodovědné učebny a vybavení odborných učeben v ZŠ Koleč </vt:lpstr>
      <vt:lpstr>Vybavení učeben ZŠ  Mníšek pod Brdy v návaznosti na rozvoj klíčových kompetencí</vt:lpstr>
      <vt:lpstr>Zvýšení kvality vzdělávání v ZŠ  poříčí nad Sázavou </vt:lpstr>
      <vt:lpstr>MODERNIZACE ODBORNÝCH UČEBEN</vt:lpstr>
      <vt:lpstr>Přístavba školního pavilonu s komunikačním můstkem, změna stavby Základní školy Vítězslava Hálka Odolena Voda</vt:lpstr>
      <vt:lpstr>Rozumíme si - domluvíme se (vybavení jazykové učebny) </vt:lpstr>
      <vt:lpstr>Rekonstrukce suterénu budovy ZŠ Kairos a vybudování odborné učebny a šaten</vt:lpstr>
      <vt:lpstr>Odborné učebny ZŠ AMOS</vt:lpstr>
      <vt:lpstr>Posouzení souladu PZ se strategií ITI PMO</vt:lpstr>
      <vt:lpstr>Předložené projektové záměry</vt:lpstr>
      <vt:lpstr>Posouzení souladu PZ se strategií ITI PMO</vt:lpstr>
      <vt:lpstr>Další postup</vt:lpstr>
      <vt:lpstr>   Děkujeme  za pozornost!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Kriegischová Lenka (IPR/SSP)</dc:creator>
  <cp:lastModifiedBy>Kubíček Ondřej Mgr. (IPR/SSP)</cp:lastModifiedBy>
  <cp:revision>299</cp:revision>
  <cp:lastPrinted>2018-05-21T08:29:02Z</cp:lastPrinted>
  <dcterms:created xsi:type="dcterms:W3CDTF">2016-01-20T08:04:53Z</dcterms:created>
  <dcterms:modified xsi:type="dcterms:W3CDTF">2018-07-30T08:47:53Z</dcterms:modified>
</cp:coreProperties>
</file>